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70" r:id="rId5"/>
    <p:sldId id="271" r:id="rId6"/>
    <p:sldId id="263" r:id="rId7"/>
    <p:sldId id="272" r:id="rId8"/>
    <p:sldId id="273" r:id="rId9"/>
    <p:sldId id="274" r:id="rId10"/>
    <p:sldId id="264" r:id="rId11"/>
    <p:sldId id="258" r:id="rId12"/>
    <p:sldId id="267" r:id="rId13"/>
    <p:sldId id="268" r:id="rId14"/>
    <p:sldId id="269" r:id="rId15"/>
    <p:sldId id="266" r:id="rId1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4" autoAdjust="0"/>
    <p:restoredTop sz="94660"/>
  </p:normalViewPr>
  <p:slideViewPr>
    <p:cSldViewPr snapToGrid="0">
      <p:cViewPr varScale="1">
        <p:scale>
          <a:sx n="42" d="100"/>
          <a:sy n="42" d="100"/>
        </p:scale>
        <p:origin x="60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6A5E4-63DD-4F11-BE81-F5BE24FB91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04DB366-B08B-4C8B-AD00-19F1F612B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BA16C8-56AA-4421-94ED-9F6BFCB96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D236B-EEBE-46F0-B563-3DB198A03C55}" type="datetimeFigureOut">
              <a:rPr lang="es-ES" smtClean="0"/>
              <a:t>11/07/2023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943EA80-F255-446C-9A24-1F18A07C1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CED775-0EAC-4225-9C74-9429B1F1E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288C6-DAB8-4443-A954-063A9CDA652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2347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824EE5-4DFF-4778-B8FD-9FD5FC737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91D4D72-85F9-4E63-918A-C38FBBA93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0D4F929-4160-4E4D-9F65-17F31210D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D236B-EEBE-46F0-B563-3DB198A03C55}" type="datetimeFigureOut">
              <a:rPr lang="es-ES" smtClean="0"/>
              <a:t>11/07/2023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6CB13DF-8CB8-4799-9BC3-44C0B4D56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6826C3-0A09-4BA6-BFF4-627EEC2D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288C6-DAB8-4443-A954-063A9CDA652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2487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1D5674E-152E-4E24-AFEE-55AD9C8690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94DF8D1-B367-4266-914A-80497728AF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12E823-E6F5-4881-A99D-BC46EE9A7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D236B-EEBE-46F0-B563-3DB198A03C55}" type="datetimeFigureOut">
              <a:rPr lang="es-ES" smtClean="0"/>
              <a:t>11/07/2023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B0B5687-56B2-4D8A-BB94-870986BF0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349A6D9-1907-4E23-89DC-B701348C0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288C6-DAB8-4443-A954-063A9CDA652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1071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E7971E-063C-4B91-B369-EC7F80495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DABC0F-ACD0-460F-8E03-714DF29CA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356BE98-C183-45B7-AB13-3C669D093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D236B-EEBE-46F0-B563-3DB198A03C55}" type="datetimeFigureOut">
              <a:rPr lang="es-ES" smtClean="0"/>
              <a:t>11/07/2023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23D8F7-5E0E-4B41-ABF6-178D034D8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C00FCFA-AE76-4450-BBCD-377617EB1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288C6-DAB8-4443-A954-063A9CDA652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526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3F360D-E0D6-4E7C-9463-049295A3B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5EC8711-BFD2-4AF4-8EF6-AE6E6B266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410BB4-9B1C-432D-AEC3-2DD4FCBB0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D236B-EEBE-46F0-B563-3DB198A03C55}" type="datetimeFigureOut">
              <a:rPr lang="es-ES" smtClean="0"/>
              <a:t>11/07/2023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E329B0-F58F-4B90-AB87-2C7B38130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68867D4-1619-43E8-BE08-1DF25C52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288C6-DAB8-4443-A954-063A9CDA652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5932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739DD2-4972-4EE0-B956-41C7005A8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B482FE-96F3-46AD-A878-BE81313B55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A88B0C2-190E-405D-A04F-D1B20C26D4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4CD4CF9-43A7-427F-9998-5CDBF6EE5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D236B-EEBE-46F0-B563-3DB198A03C55}" type="datetimeFigureOut">
              <a:rPr lang="es-ES" smtClean="0"/>
              <a:t>11/07/2023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15CDF59-F3CF-4E22-A306-67FCA5FFF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692207E-90FE-4566-AA3D-C577691D0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288C6-DAB8-4443-A954-063A9CDA652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0181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B66D27-844C-4222-B623-65FA306B9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54A9F1E-1D3B-4804-BEF5-B8FE26D90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E551F8B-4140-4FE8-BA48-F8FBDC7100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6F02DA0-B191-46A8-9920-7C73E6D675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55AE0AB-E959-4D63-A42F-CBB901572E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AAFF020-F00B-4300-8486-F586AC514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D236B-EEBE-46F0-B563-3DB198A03C55}" type="datetimeFigureOut">
              <a:rPr lang="es-ES" smtClean="0"/>
              <a:t>11/07/2023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4E976B3-C015-4800-A1CC-B681FE3ED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FDE7F90-BA95-4048-AD76-E708F7B31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288C6-DAB8-4443-A954-063A9CDA652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5061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E1238A-7AB6-4B9A-A7A0-52FBCB50A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611563C-2389-4D98-BB64-6AD0C7E2A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D236B-EEBE-46F0-B563-3DB198A03C55}" type="datetimeFigureOut">
              <a:rPr lang="es-ES" smtClean="0"/>
              <a:t>11/07/2023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E95176A-F24D-491C-B88E-7A13E7707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980B757-883A-4D9D-9A96-D71EB3EB5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288C6-DAB8-4443-A954-063A9CDA652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5193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35EAD60-1957-499F-8510-70B804668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D236B-EEBE-46F0-B563-3DB198A03C55}" type="datetimeFigureOut">
              <a:rPr lang="es-ES" smtClean="0"/>
              <a:t>11/07/2023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CA2A7E4-4B62-41D9-BD64-8B20358FC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22D396E-2243-48AB-BC34-2A8FEAC9F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288C6-DAB8-4443-A954-063A9CDA652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7849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D084EE-262A-4621-B799-D897340FD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112F51-400F-49BF-8EE2-1F789D600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1C1B533-A55B-48B3-BDFF-FCE42DA8E8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1B1D02B-9561-4C15-9B28-1F3121066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D236B-EEBE-46F0-B563-3DB198A03C55}" type="datetimeFigureOut">
              <a:rPr lang="es-ES" smtClean="0"/>
              <a:t>11/07/2023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1058747-FCF5-4E52-BE8A-D00AFEA07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F6EBDFE-B0AC-4061-963D-B964D6ADE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288C6-DAB8-4443-A954-063A9CDA652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5062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E5C7BC-9B7A-4F8D-BBA5-1FC071FC6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141F3CC-5C66-4DEB-B251-AA05BF03DE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47C27BE-1AE4-4D6E-A552-751E83642C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575B126-3652-428E-B69F-1BBEF0119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D236B-EEBE-46F0-B563-3DB198A03C55}" type="datetimeFigureOut">
              <a:rPr lang="es-ES" smtClean="0"/>
              <a:t>11/07/2023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D5DDEC5-084D-40C2-BBB9-0E3E2C8D0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32BFFD6-A51F-491E-A182-5A9CF0F5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288C6-DAB8-4443-A954-063A9CDA652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6961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0BFF5DC-0F4B-46B4-B4F4-3203E752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30DC522-520F-456F-BF11-5130F985B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8C0C107-6FB8-40A8-9A57-593A52FA32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5D236B-EEBE-46F0-B563-3DB198A03C55}" type="datetimeFigureOut">
              <a:rPr lang="es-ES" smtClean="0"/>
              <a:t>11/07/2023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802C17-8C0A-4D00-A946-8DFA5EFDD0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3A4A6B-B7EE-4EDF-BE3A-C9AF3325A5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288C6-DAB8-4443-A954-063A9CDA652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4168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D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C3E156FB-7E33-40A7-B30B-202040332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243" y="1134206"/>
            <a:ext cx="9247602" cy="538844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B6A06D1-F252-4BF8-B18A-4120740F70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04012">
            <a:off x="3164213" y="3766195"/>
            <a:ext cx="3844565" cy="1707974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4A07C7A0-AE67-4F29-9904-C67A781DD699}"/>
              </a:ext>
            </a:extLst>
          </p:cNvPr>
          <p:cNvSpPr txBox="1">
            <a:spLocks/>
          </p:cNvSpPr>
          <p:nvPr/>
        </p:nvSpPr>
        <p:spPr>
          <a:xfrm rot="21241493">
            <a:off x="-400895" y="907368"/>
            <a:ext cx="10607940" cy="30011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b="1" dirty="0">
                <a:latin typeface="Bookman Old Style" panose="02050604050505020204" pitchFamily="18" charset="0"/>
              </a:rPr>
              <a:t>Desarrollo de un motor </a:t>
            </a:r>
          </a:p>
          <a:p>
            <a:r>
              <a:rPr lang="es-ES" sz="3600" b="1" dirty="0" err="1">
                <a:latin typeface="Bookman Old Style" panose="02050604050505020204" pitchFamily="18" charset="0"/>
              </a:rPr>
              <a:t>Speech</a:t>
            </a:r>
            <a:r>
              <a:rPr lang="es-ES" sz="3600" b="1" dirty="0">
                <a:latin typeface="Bookman Old Style" panose="02050604050505020204" pitchFamily="18" charset="0"/>
              </a:rPr>
              <a:t>-</a:t>
            </a:r>
            <a:r>
              <a:rPr lang="es-ES" sz="3600" b="1" dirty="0" err="1">
                <a:latin typeface="Bookman Old Style" panose="02050604050505020204" pitchFamily="18" charset="0"/>
              </a:rPr>
              <a:t>to</a:t>
            </a:r>
            <a:r>
              <a:rPr lang="es-ES" sz="3600" b="1" dirty="0">
                <a:latin typeface="Bookman Old Style" panose="02050604050505020204" pitchFamily="18" charset="0"/>
              </a:rPr>
              <a:t>-Text </a:t>
            </a:r>
          </a:p>
          <a:p>
            <a:r>
              <a:rPr lang="es-ES" sz="3600" b="1" dirty="0">
                <a:latin typeface="Bookman Old Style" panose="02050604050505020204" pitchFamily="18" charset="0"/>
              </a:rPr>
              <a:t>como contenedor </a:t>
            </a:r>
          </a:p>
          <a:p>
            <a:r>
              <a:rPr lang="es-ES" sz="3600" b="1" dirty="0">
                <a:latin typeface="Bookman Old Style" panose="02050604050505020204" pitchFamily="18" charset="0"/>
              </a:rPr>
              <a:t>independiente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9BDF148-D7AF-45A9-BDA3-5FA7B0E9A757}"/>
              </a:ext>
            </a:extLst>
          </p:cNvPr>
          <p:cNvSpPr txBox="1"/>
          <p:nvPr/>
        </p:nvSpPr>
        <p:spPr>
          <a:xfrm>
            <a:off x="3048347" y="5985966"/>
            <a:ext cx="6095306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1800" b="1" i="1" dirty="0">
                <a:solidFill>
                  <a:schemeClr val="bg1"/>
                </a:solidFill>
                <a:effectLst/>
                <a:latin typeface="Bookman Old Style" panose="02050604050505020204" pitchFamily="18" charset="0"/>
                <a:ea typeface="Calibri" panose="020F0502020204030204" pitchFamily="34" charset="0"/>
              </a:rPr>
              <a:t>Autor: D. Juan Alberto Peña Núñez</a:t>
            </a:r>
          </a:p>
          <a:p>
            <a:pPr algn="ctr">
              <a:lnSpc>
                <a:spcPct val="150000"/>
              </a:lnSpc>
            </a:pPr>
            <a:r>
              <a:rPr lang="es-ES" sz="1800" b="1" i="1" dirty="0">
                <a:solidFill>
                  <a:schemeClr val="bg1"/>
                </a:solidFill>
                <a:effectLst/>
                <a:latin typeface="Bookman Old Style" panose="02050604050505020204" pitchFamily="18" charset="0"/>
                <a:ea typeface="Calibri" panose="020F0502020204030204" pitchFamily="34" charset="0"/>
              </a:rPr>
              <a:t>Director: </a:t>
            </a:r>
            <a:r>
              <a:rPr lang="es-ES" sz="1800" b="1" i="1" dirty="0">
                <a:solidFill>
                  <a:schemeClr val="bg1"/>
                </a:solidFill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Dr. D. Francisco Jesús Arcas Túnez</a:t>
            </a:r>
            <a:endParaRPr lang="es-ES" sz="1600" b="1" i="1" dirty="0">
              <a:solidFill>
                <a:schemeClr val="bg1"/>
              </a:solidFill>
              <a:effectLst/>
              <a:latin typeface="Bookman Old Style" panose="0205060405050502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EE19BA4-4CDC-4673-8375-15E23976B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E0BA16EE-6940-4CFE-B299-CEEB75EBD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4692" y="-213317"/>
            <a:ext cx="4642618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3320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3320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3320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3320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3320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3320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3320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3320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3320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32038" algn="l"/>
              </a:tabLst>
            </a:pPr>
            <a:br>
              <a:rPr kumimoji="0" lang="en-GB" altLang="es-E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kumimoji="0" lang="es-ES" altLang="es-E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TRABAJO FIN DE GRADO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32038" algn="l"/>
              </a:tabLst>
            </a:pPr>
            <a:endParaRPr lang="es-ES" altLang="es-ES" sz="1600" b="1" dirty="0">
              <a:solidFill>
                <a:schemeClr val="bg1"/>
              </a:solidFill>
              <a:latin typeface="Bookman Old Style" panose="020506040505050202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32038" algn="l"/>
              </a:tabLst>
            </a:pPr>
            <a:endParaRPr kumimoji="0" lang="es-ES" altLang="es-ES" sz="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Bookman Old Style" panose="020506040505050202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32038" algn="l"/>
              </a:tabLst>
            </a:pPr>
            <a:r>
              <a:rPr kumimoji="0" lang="es-ES" altLang="es-E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ESCUELA UNIVERSITARIA POLITECNICA </a:t>
            </a:r>
            <a:endParaRPr kumimoji="0" lang="es-ES" altLang="es-ES" sz="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Bookman Old Style" panose="020506040505050202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32038" algn="l"/>
              </a:tabLst>
            </a:pPr>
            <a:r>
              <a:rPr kumimoji="0" lang="es-ES" altLang="es-ES" sz="1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Departamento de Ciencias Politécnicas</a:t>
            </a:r>
            <a:endParaRPr kumimoji="0" lang="es-ES" altLang="es-ES" sz="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Bookman Old Style" panose="020506040505050202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32038" algn="l"/>
              </a:tabLst>
            </a:pPr>
            <a:r>
              <a:rPr kumimoji="0" lang="es-ES" altLang="es-ES" sz="1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Grado en Ingeniería Informática </a:t>
            </a:r>
            <a:endParaRPr kumimoji="0" lang="es-ES" altLang="es-E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Bookman Old Style" panose="02050604050505020204" pitchFamily="18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5D16F94-7F74-4E90-A303-228C953B5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041" y="-620900"/>
            <a:ext cx="4087959" cy="286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40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D898A4-3359-49D6-9AB8-31B255977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cap="small" dirty="0">
                <a:latin typeface="Arial" panose="020B0604020202020204" pitchFamily="34" charset="0"/>
                <a:cs typeface="Arial" panose="020B0604020202020204" pitchFamily="34" charset="0"/>
              </a:rPr>
              <a:t>Metodología usada</a:t>
            </a:r>
            <a:endParaRPr lang="es-ES" dirty="0"/>
          </a:p>
        </p:txBody>
      </p:sp>
      <p:pic>
        <p:nvPicPr>
          <p:cNvPr id="5122" name="Picture 2" descr="Scrum: el pasado y el futuro - Netmind">
            <a:extLst>
              <a:ext uri="{FF2B5EF4-FFF2-40B4-BE49-F238E27FC236}">
                <a16:creationId xmlns:a16="http://schemas.microsoft.com/office/drawing/2014/main" id="{B96A1E85-DDE2-4D3F-B0AC-EE5626093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46" y="1459182"/>
            <a:ext cx="10417908" cy="514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527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ángulo 37">
            <a:extLst>
              <a:ext uri="{FF2B5EF4-FFF2-40B4-BE49-F238E27FC236}">
                <a16:creationId xmlns:a16="http://schemas.microsoft.com/office/drawing/2014/main" id="{E9590221-A721-4ED5-A85B-9A8CC54C8B79}"/>
              </a:ext>
            </a:extLst>
          </p:cNvPr>
          <p:cNvSpPr/>
          <p:nvPr/>
        </p:nvSpPr>
        <p:spPr>
          <a:xfrm>
            <a:off x="7932454" y="5868529"/>
            <a:ext cx="3689131" cy="9430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5D5AF908-509A-47F5-BF87-DEFC8CED2168}"/>
              </a:ext>
            </a:extLst>
          </p:cNvPr>
          <p:cNvSpPr/>
          <p:nvPr/>
        </p:nvSpPr>
        <p:spPr>
          <a:xfrm>
            <a:off x="675665" y="1972649"/>
            <a:ext cx="2595799" cy="13255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E8F595-4035-423C-BE81-BE99F24C3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cap="small" dirty="0">
                <a:latin typeface="Arial" panose="020B0604020202020204" pitchFamily="34" charset="0"/>
                <a:cs typeface="Arial" panose="020B0604020202020204" pitchFamily="34" charset="0"/>
              </a:rPr>
              <a:t>Tecnologías </a:t>
            </a:r>
            <a:br>
              <a:rPr lang="es-ES" b="1" cap="small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b="1" cap="small" dirty="0">
                <a:latin typeface="Arial" panose="020B0604020202020204" pitchFamily="34" charset="0"/>
                <a:cs typeface="Arial" panose="020B0604020202020204" pitchFamily="34" charset="0"/>
              </a:rPr>
              <a:t>y herramientas usadas</a:t>
            </a:r>
            <a:endParaRPr lang="es-ES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954335D-98E4-4154-9F41-4F0C39AA5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312" y="3940633"/>
            <a:ext cx="2439778" cy="201790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5C4E5B07-BF75-4F36-9352-254DCAA89A87}"/>
              </a:ext>
            </a:extLst>
          </p:cNvPr>
          <p:cNvSpPr txBox="1"/>
          <p:nvPr/>
        </p:nvSpPr>
        <p:spPr>
          <a:xfrm>
            <a:off x="4395855" y="4857750"/>
            <a:ext cx="34002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Whisper</a:t>
            </a:r>
            <a:endParaRPr lang="es-ES" sz="72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FastAPI">
            <a:extLst>
              <a:ext uri="{FF2B5EF4-FFF2-40B4-BE49-F238E27FC236}">
                <a16:creationId xmlns:a16="http://schemas.microsoft.com/office/drawing/2014/main" id="{FD14085B-951A-4E40-A77D-8D226EB8C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1545" y="5374178"/>
            <a:ext cx="4489548" cy="1619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Flask - Wikipedia, la enciclopedia libre">
            <a:extLst>
              <a:ext uri="{FF2B5EF4-FFF2-40B4-BE49-F238E27FC236}">
                <a16:creationId xmlns:a16="http://schemas.microsoft.com/office/drawing/2014/main" id="{2D9A3271-D7B3-4DE1-8CE0-7C8DF640D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24" y="4220053"/>
            <a:ext cx="3384414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EDB021A-1587-4779-8A73-1E0B5F211A52}"/>
              </a:ext>
            </a:extLst>
          </p:cNvPr>
          <p:cNvSpPr txBox="1"/>
          <p:nvPr/>
        </p:nvSpPr>
        <p:spPr>
          <a:xfrm>
            <a:off x="1625365" y="5545616"/>
            <a:ext cx="428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accent4"/>
                </a:solidFill>
              </a:rPr>
              <a:t>VS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5807792-0808-4CA9-9DAF-30329BB664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919" y="2004201"/>
            <a:ext cx="2537290" cy="440860"/>
          </a:xfrm>
          <a:prstGeom prst="rect">
            <a:avLst/>
          </a:prstGeom>
        </p:spPr>
      </p:pic>
      <p:pic>
        <p:nvPicPr>
          <p:cNvPr id="6148" name="Picture 4" descr="Send Async Emails In Your Django App With Celery And Redis | by Okan  Yenigün | Python in Plain English">
            <a:extLst>
              <a:ext uri="{FF2B5EF4-FFF2-40B4-BE49-F238E27FC236}">
                <a16:creationId xmlns:a16="http://schemas.microsoft.com/office/drawing/2014/main" id="{C71D786C-A682-4A49-B132-16956252D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450" y="2685551"/>
            <a:ext cx="1326947" cy="44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C2189FC8-0D85-4F09-8D77-11713205A7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22" y="2413509"/>
            <a:ext cx="1640274" cy="947714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E9F0F842-8786-415F-9594-B9158B81225F}"/>
              </a:ext>
            </a:extLst>
          </p:cNvPr>
          <p:cNvSpPr txBox="1"/>
          <p:nvPr/>
        </p:nvSpPr>
        <p:spPr>
          <a:xfrm>
            <a:off x="1656760" y="269547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+</a:t>
            </a:r>
            <a:endParaRPr lang="es-ES" b="1" dirty="0">
              <a:solidFill>
                <a:schemeClr val="accent4"/>
              </a:solidFill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A0A08D1A-6624-418D-B73F-65E29859FB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9951" y="6058079"/>
            <a:ext cx="1832097" cy="763921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7CE2AA54-AAEE-4442-9590-8852CB94B718}"/>
              </a:ext>
            </a:extLst>
          </p:cNvPr>
          <p:cNvSpPr txBox="1"/>
          <p:nvPr/>
        </p:nvSpPr>
        <p:spPr>
          <a:xfrm>
            <a:off x="5881933" y="5730282"/>
            <a:ext cx="428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accent4"/>
                </a:solidFill>
              </a:rPr>
              <a:t>VS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48142603-41E5-4FA0-99BD-5DB2E3C23A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028" y="3285327"/>
            <a:ext cx="2105025" cy="2105025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B07C2D63-F9B5-49A0-B3C4-6169954C94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782" y="2338259"/>
            <a:ext cx="1687987" cy="1325562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6B898039-45C8-4DB9-A44A-143A6A9219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67635" y="5913766"/>
            <a:ext cx="3618771" cy="860902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5EAA8F22-CFE9-4BF1-9C4F-FAE96C7DDCA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12834" y="2078432"/>
            <a:ext cx="1771650" cy="40957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1785AD0-6FBA-448D-BDA8-88EC82F0CAB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416" y="1627238"/>
            <a:ext cx="2265398" cy="2520255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F2A683C3-223F-4B98-847A-FF5AAED6199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752" y="3124786"/>
            <a:ext cx="1200329" cy="1200329"/>
          </a:xfrm>
          <a:prstGeom prst="rect">
            <a:avLst/>
          </a:prstGeom>
        </p:spPr>
      </p:pic>
      <p:sp>
        <p:nvSpPr>
          <p:cNvPr id="43" name="CuadroTexto 42">
            <a:extLst>
              <a:ext uri="{FF2B5EF4-FFF2-40B4-BE49-F238E27FC236}">
                <a16:creationId xmlns:a16="http://schemas.microsoft.com/office/drawing/2014/main" id="{66475725-B79F-43D3-94A3-17FBBD0BF913}"/>
              </a:ext>
            </a:extLst>
          </p:cNvPr>
          <p:cNvSpPr txBox="1"/>
          <p:nvPr/>
        </p:nvSpPr>
        <p:spPr>
          <a:xfrm>
            <a:off x="2976611" y="4272197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  <a:latin typeface="Roboto Slab"/>
              </a:rPr>
              <a:t>deep-translator</a:t>
            </a:r>
            <a:endParaRPr lang="es-ES" b="1" i="0" dirty="0">
              <a:solidFill>
                <a:schemeClr val="bg1"/>
              </a:solidFill>
              <a:effectLst/>
              <a:latin typeface="Roboto Slab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B8E01BA-B960-468C-85D4-E96D0967AB7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91" y="3494092"/>
            <a:ext cx="2010517" cy="40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286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494CF7-6DF7-4916-821D-967A08E03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cap="small" dirty="0">
                <a:latin typeface="Arial" panose="020B0604020202020204" pitchFamily="34" charset="0"/>
                <a:cs typeface="Arial" panose="020B0604020202020204" pitchFamily="34" charset="0"/>
              </a:rPr>
              <a:t>Recursos, planificación y desarrollo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094DF2E-BC2C-43AF-AAD4-C341E2685A0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73547" y="1520459"/>
            <a:ext cx="5400040" cy="76327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7739998-9B0A-4D00-9C70-CE8488591C8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73547" y="2424064"/>
            <a:ext cx="5400040" cy="74104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77CA075-7166-42D5-AF5C-23C288D0DDE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73547" y="3305444"/>
            <a:ext cx="5400040" cy="6699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E5AA78B-E43D-49F8-AD78-3495D0F2CFFB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973547" y="4115704"/>
            <a:ext cx="5400040" cy="5302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2845B5D-1230-425A-B329-0AE10F412EA2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973547" y="4786264"/>
            <a:ext cx="5400040" cy="40449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B2E0B3A-5B10-4CAF-AB2C-65977C325D8B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973547" y="5331094"/>
            <a:ext cx="5400040" cy="47498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94D1F93-4F8E-429F-ADD6-CD1B45F735C7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973547" y="5946409"/>
            <a:ext cx="5400040" cy="61404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BE92C37-ED52-484C-BBD9-7A69467AE894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693" y="4115704"/>
            <a:ext cx="3832246" cy="2639224"/>
          </a:xfrm>
          <a:prstGeom prst="rect">
            <a:avLst/>
          </a:prstGeom>
          <a:noFill/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E00F187-42CD-4E5C-8D96-71F1271B39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42989" y="1520459"/>
            <a:ext cx="4241409" cy="252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13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n 24">
            <a:extLst>
              <a:ext uri="{FF2B5EF4-FFF2-40B4-BE49-F238E27FC236}">
                <a16:creationId xmlns:a16="http://schemas.microsoft.com/office/drawing/2014/main" id="{8317FFA5-7A3A-4E11-877C-BCC391983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52" y="3350377"/>
            <a:ext cx="5400039" cy="285013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8F15A39-385E-4F33-A6E7-A1C37F408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cap="small" dirty="0">
                <a:latin typeface="Arial" panose="020B0604020202020204" pitchFamily="34" charset="0"/>
                <a:cs typeface="Arial" panose="020B0604020202020204" pitchFamily="34" charset="0"/>
              </a:rPr>
              <a:t>Despliegue y prueba de la solución</a:t>
            </a:r>
            <a:endParaRPr lang="es-ES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8DB8E13C-EF30-4FB5-A794-F5B3992BAEA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858204" y="1622939"/>
            <a:ext cx="8475589" cy="1491746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C19A3483-DBA6-41E8-AE91-C1995711F538}"/>
              </a:ext>
            </a:extLst>
          </p:cNvPr>
          <p:cNvSpPr/>
          <p:nvPr/>
        </p:nvSpPr>
        <p:spPr>
          <a:xfrm>
            <a:off x="7674702" y="1612978"/>
            <a:ext cx="2659091" cy="14464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00D8D30B-0DFD-4F3D-8D7B-903E2CFE52C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500455" y="2467092"/>
            <a:ext cx="5400040" cy="176657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DA9B52D5-02B8-4B9E-893A-38CB379BC1A2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500455" y="4316866"/>
            <a:ext cx="5400040" cy="964565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ED9E5253-FB82-4D76-A0AA-A123FB9D2BAA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6500455" y="5364635"/>
            <a:ext cx="5400040" cy="1227455"/>
          </a:xfrm>
          <a:prstGeom prst="rect">
            <a:avLst/>
          </a:prstGeom>
        </p:spPr>
      </p:pic>
      <p:sp>
        <p:nvSpPr>
          <p:cNvPr id="10" name="Flecha: hacia abajo 9">
            <a:extLst>
              <a:ext uri="{FF2B5EF4-FFF2-40B4-BE49-F238E27FC236}">
                <a16:creationId xmlns:a16="http://schemas.microsoft.com/office/drawing/2014/main" id="{EB8A41D3-BB06-4609-A5CF-C81D0AC6DD93}"/>
              </a:ext>
            </a:extLst>
          </p:cNvPr>
          <p:cNvSpPr/>
          <p:nvPr/>
        </p:nvSpPr>
        <p:spPr>
          <a:xfrm>
            <a:off x="5015239" y="3046770"/>
            <a:ext cx="453292" cy="4481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B601395F-3AC2-40C4-9535-6EF43E9FDBC6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5274733" y="5978363"/>
            <a:ext cx="1225722" cy="1007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8BB719CB-1DAC-4EB4-A484-9D4C55C7178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977900" y="3350377"/>
            <a:ext cx="5522555" cy="1721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4A01D051-19D4-4E7E-A041-518BA5D6553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4433700" y="4799149"/>
            <a:ext cx="2066755" cy="758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466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ABE310-1550-4C06-B8CA-090B2E576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cap="small" dirty="0"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4BCE215-12B1-4D87-B576-987A552BA3F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8565" y="2750808"/>
            <a:ext cx="5400040" cy="111950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6244824-5EB5-4126-A510-73A8274D967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490873" y="2888114"/>
            <a:ext cx="5400040" cy="272923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AC57E57-CCF1-459B-8382-E7B8C7F558E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490873" y="1498507"/>
            <a:ext cx="5400040" cy="122745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0E8CC82-DA83-4859-B513-4F7038E27A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091" y="3948234"/>
            <a:ext cx="4583813" cy="275516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673FD40-76BD-4A38-97FF-B83FB188BC65}"/>
              </a:ext>
            </a:extLst>
          </p:cNvPr>
          <p:cNvSpPr txBox="1"/>
          <p:nvPr/>
        </p:nvSpPr>
        <p:spPr>
          <a:xfrm>
            <a:off x="4044026" y="3948234"/>
            <a:ext cx="410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Tiempos (en segundos) de procesamiento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33AD1CAA-305B-48BD-8758-FED1E82189BB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238565" y="1498507"/>
            <a:ext cx="5400040" cy="99314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A1477CB-2779-49E7-8EF7-A74311B56CEB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6490873" y="301081"/>
            <a:ext cx="5400040" cy="869315"/>
          </a:xfrm>
          <a:prstGeom prst="rect">
            <a:avLst/>
          </a:prstGeom>
        </p:spPr>
      </p:pic>
      <p:sp>
        <p:nvSpPr>
          <p:cNvPr id="15" name="Flecha: hacia abajo 14">
            <a:extLst>
              <a:ext uri="{FF2B5EF4-FFF2-40B4-BE49-F238E27FC236}">
                <a16:creationId xmlns:a16="http://schemas.microsoft.com/office/drawing/2014/main" id="{8EE11E14-2EF7-40DE-8AEE-F963149A0D5F}"/>
              </a:ext>
            </a:extLst>
          </p:cNvPr>
          <p:cNvSpPr/>
          <p:nvPr/>
        </p:nvSpPr>
        <p:spPr>
          <a:xfrm>
            <a:off x="2711939" y="2397131"/>
            <a:ext cx="453292" cy="4481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Flecha: hacia abajo 15">
            <a:extLst>
              <a:ext uri="{FF2B5EF4-FFF2-40B4-BE49-F238E27FC236}">
                <a16:creationId xmlns:a16="http://schemas.microsoft.com/office/drawing/2014/main" id="{1F4F5AF0-F8D8-4F37-9105-D96A9E205E42}"/>
              </a:ext>
            </a:extLst>
          </p:cNvPr>
          <p:cNvSpPr/>
          <p:nvPr/>
        </p:nvSpPr>
        <p:spPr>
          <a:xfrm>
            <a:off x="8964247" y="1127386"/>
            <a:ext cx="453292" cy="4481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39CA4086-65E0-4369-9081-A55C52C245C8}"/>
              </a:ext>
            </a:extLst>
          </p:cNvPr>
          <p:cNvCxnSpPr>
            <a:cxnSpLocks/>
          </p:cNvCxnSpPr>
          <p:nvPr/>
        </p:nvCxnSpPr>
        <p:spPr>
          <a:xfrm>
            <a:off x="1430215" y="3408406"/>
            <a:ext cx="3118339" cy="16715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21AE967B-EEC8-4196-8EC2-D85D890CBFB0}"/>
              </a:ext>
            </a:extLst>
          </p:cNvPr>
          <p:cNvCxnSpPr>
            <a:cxnSpLocks/>
          </p:cNvCxnSpPr>
          <p:nvPr/>
        </p:nvCxnSpPr>
        <p:spPr>
          <a:xfrm flipH="1">
            <a:off x="6183637" y="2230516"/>
            <a:ext cx="1139378" cy="33147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02A31BCB-295A-44CB-B046-323C7E11CDAF}"/>
              </a:ext>
            </a:extLst>
          </p:cNvPr>
          <p:cNvCxnSpPr>
            <a:cxnSpLocks/>
          </p:cNvCxnSpPr>
          <p:nvPr/>
        </p:nvCxnSpPr>
        <p:spPr>
          <a:xfrm flipH="1">
            <a:off x="7677148" y="5539838"/>
            <a:ext cx="1920144" cy="5717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168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D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56BEFA6-8C1C-4B93-9F41-01CD8459A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Muchas gracias por su atención</a:t>
            </a:r>
          </a:p>
        </p:txBody>
      </p:sp>
    </p:spTree>
    <p:extLst>
      <p:ext uri="{BB962C8B-B14F-4D97-AF65-F5344CB8AC3E}">
        <p14:creationId xmlns:p14="http://schemas.microsoft.com/office/powerpoint/2010/main" val="2470979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88CDB0-7F28-4A7F-B7AF-E6037AA10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Índice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72188395-B0B4-4A9A-B1AA-4C38E7B87CD5}"/>
              </a:ext>
            </a:extLst>
          </p:cNvPr>
          <p:cNvSpPr/>
          <p:nvPr/>
        </p:nvSpPr>
        <p:spPr>
          <a:xfrm>
            <a:off x="1647871" y="2151444"/>
            <a:ext cx="2490950" cy="917378"/>
          </a:xfrm>
          <a:prstGeom prst="roundRect">
            <a:avLst/>
          </a:prstGeom>
          <a:solidFill>
            <a:srgbClr val="00BD8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cap="small" dirty="0">
                <a:latin typeface="Arial" panose="020B0604020202020204" pitchFamily="34" charset="0"/>
                <a:cs typeface="Arial" panose="020B0604020202020204" pitchFamily="34" charset="0"/>
              </a:rPr>
              <a:t>1. Introducción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3F6FBF9E-5EA7-4AAC-ABB4-685944CCFFBF}"/>
              </a:ext>
            </a:extLst>
          </p:cNvPr>
          <p:cNvSpPr/>
          <p:nvPr/>
        </p:nvSpPr>
        <p:spPr>
          <a:xfrm>
            <a:off x="4850525" y="2151444"/>
            <a:ext cx="2490950" cy="917378"/>
          </a:xfrm>
          <a:prstGeom prst="roundRect">
            <a:avLst/>
          </a:prstGeom>
          <a:solidFill>
            <a:srgbClr val="00BD8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cap="small" dirty="0">
                <a:latin typeface="Arial" panose="020B0604020202020204" pitchFamily="34" charset="0"/>
                <a:cs typeface="Arial" panose="020B0604020202020204" pitchFamily="34" charset="0"/>
              </a:rPr>
              <a:t>2. Estudio del mercado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38722F84-99F7-489D-86AB-0C8C6F3D7C92}"/>
              </a:ext>
            </a:extLst>
          </p:cNvPr>
          <p:cNvSpPr/>
          <p:nvPr/>
        </p:nvSpPr>
        <p:spPr>
          <a:xfrm>
            <a:off x="1605833" y="3529578"/>
            <a:ext cx="2490950" cy="917378"/>
          </a:xfrm>
          <a:prstGeom prst="roundRect">
            <a:avLst/>
          </a:prstGeom>
          <a:solidFill>
            <a:srgbClr val="00BD8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cap="small" dirty="0">
                <a:latin typeface="Arial" panose="020B0604020202020204" pitchFamily="34" charset="0"/>
                <a:cs typeface="Arial" panose="020B0604020202020204" pitchFamily="34" charset="0"/>
              </a:rPr>
              <a:t>4. Tecnologías y herramientas usadas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0CCDFFD4-F6E2-4AB7-97A7-C57A0BCFC9BD}"/>
              </a:ext>
            </a:extLst>
          </p:cNvPr>
          <p:cNvSpPr/>
          <p:nvPr/>
        </p:nvSpPr>
        <p:spPr>
          <a:xfrm>
            <a:off x="8053179" y="2151444"/>
            <a:ext cx="2490950" cy="917378"/>
          </a:xfrm>
          <a:prstGeom prst="roundRect">
            <a:avLst/>
          </a:prstGeom>
          <a:solidFill>
            <a:srgbClr val="00BD8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cap="small" dirty="0">
                <a:latin typeface="Arial" panose="020B0604020202020204" pitchFamily="34" charset="0"/>
                <a:cs typeface="Arial" panose="020B0604020202020204" pitchFamily="34" charset="0"/>
              </a:rPr>
              <a:t>3. Metodología usada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DBAE5503-3503-44CA-AFBB-6B9E6531FE2D}"/>
              </a:ext>
            </a:extLst>
          </p:cNvPr>
          <p:cNvSpPr/>
          <p:nvPr/>
        </p:nvSpPr>
        <p:spPr>
          <a:xfrm>
            <a:off x="4850525" y="3529578"/>
            <a:ext cx="2490950" cy="917378"/>
          </a:xfrm>
          <a:prstGeom prst="roundRect">
            <a:avLst/>
          </a:prstGeom>
          <a:solidFill>
            <a:srgbClr val="00BD8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cap="small" dirty="0">
                <a:latin typeface="Arial" panose="020B0604020202020204" pitchFamily="34" charset="0"/>
                <a:cs typeface="Arial" panose="020B0604020202020204" pitchFamily="34" charset="0"/>
              </a:rPr>
              <a:t>5. Recursos, planificación y desarrollo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D56506F-7EF9-41B2-B300-D88118ABE251}"/>
              </a:ext>
            </a:extLst>
          </p:cNvPr>
          <p:cNvSpPr/>
          <p:nvPr/>
        </p:nvSpPr>
        <p:spPr>
          <a:xfrm>
            <a:off x="4850525" y="4907712"/>
            <a:ext cx="2490950" cy="917378"/>
          </a:xfrm>
          <a:prstGeom prst="roundRect">
            <a:avLst/>
          </a:prstGeom>
          <a:solidFill>
            <a:srgbClr val="00BD8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cap="small" dirty="0">
                <a:latin typeface="Arial" panose="020B0604020202020204" pitchFamily="34" charset="0"/>
                <a:cs typeface="Arial" panose="020B0604020202020204" pitchFamily="34" charset="0"/>
              </a:rPr>
              <a:t>7. Conclusiones</a:t>
            </a:r>
            <a:endParaRPr lang="es-ES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6F39EB93-9899-4391-845A-8DBCDD9F2887}"/>
              </a:ext>
            </a:extLst>
          </p:cNvPr>
          <p:cNvSpPr/>
          <p:nvPr/>
        </p:nvSpPr>
        <p:spPr>
          <a:xfrm>
            <a:off x="8053179" y="3529578"/>
            <a:ext cx="2490950" cy="917378"/>
          </a:xfrm>
          <a:prstGeom prst="roundRect">
            <a:avLst/>
          </a:prstGeom>
          <a:solidFill>
            <a:srgbClr val="00BD8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cap="small" dirty="0">
                <a:latin typeface="Arial" panose="020B0604020202020204" pitchFamily="34" charset="0"/>
                <a:cs typeface="Arial" panose="020B0604020202020204" pitchFamily="34" charset="0"/>
              </a:rPr>
              <a:t>6. Despliegue y prueba de la solución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46009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D898A4-3359-49D6-9AB8-31B255977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cap="small" dirty="0"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A371C0-E2FC-4E3C-BC4C-F886AACF2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3713" y="1884183"/>
            <a:ext cx="6044574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u="sng" dirty="0" err="1"/>
              <a:t>Motivaci</a:t>
            </a:r>
            <a:r>
              <a:rPr lang="es-ES" u="sng" dirty="0" err="1"/>
              <a:t>ones</a:t>
            </a:r>
            <a:r>
              <a:rPr lang="es-ES" u="sng" dirty="0"/>
              <a:t> para el uso del motor STT</a:t>
            </a:r>
          </a:p>
          <a:p>
            <a:pPr algn="ctr">
              <a:buClr>
                <a:srgbClr val="00BD80"/>
              </a:buClr>
              <a:buSzPct val="150000"/>
              <a:buFont typeface="Wingdings" panose="05000000000000000000" pitchFamily="2" charset="2"/>
              <a:buChar char="ü"/>
            </a:pPr>
            <a:r>
              <a:rPr lang="es-ES" b="0" i="0" dirty="0">
                <a:solidFill>
                  <a:schemeClr val="bg1"/>
                </a:solidFill>
                <a:effectLst/>
              </a:rPr>
              <a:t>Eficiencia y productividad</a:t>
            </a:r>
            <a:endParaRPr lang="es-ES" dirty="0">
              <a:solidFill>
                <a:schemeClr val="bg1"/>
              </a:solidFill>
            </a:endParaRPr>
          </a:p>
          <a:p>
            <a:pPr algn="ctr">
              <a:buClr>
                <a:srgbClr val="00BD80"/>
              </a:buClr>
              <a:buSzPct val="150000"/>
              <a:buFont typeface="Wingdings" panose="05000000000000000000" pitchFamily="2" charset="2"/>
              <a:buChar char="ü"/>
            </a:pPr>
            <a:r>
              <a:rPr lang="es-ES" dirty="0">
                <a:solidFill>
                  <a:schemeClr val="bg1"/>
                </a:solidFill>
              </a:rPr>
              <a:t> Accesibilidad</a:t>
            </a:r>
          </a:p>
          <a:p>
            <a:pPr algn="ctr">
              <a:buClr>
                <a:srgbClr val="00BD80"/>
              </a:buClr>
              <a:buSzPct val="150000"/>
              <a:buFont typeface="Wingdings" panose="05000000000000000000" pitchFamily="2" charset="2"/>
              <a:buChar char="ü"/>
            </a:pPr>
            <a:r>
              <a:rPr lang="es-ES" dirty="0">
                <a:solidFill>
                  <a:schemeClr val="bg1"/>
                </a:solidFill>
              </a:rPr>
              <a:t> Mayor precisión</a:t>
            </a:r>
          </a:p>
          <a:p>
            <a:pPr algn="ctr">
              <a:buClr>
                <a:srgbClr val="00BD80"/>
              </a:buClr>
              <a:buSzPct val="150000"/>
              <a:buFont typeface="Wingdings" panose="05000000000000000000" pitchFamily="2" charset="2"/>
              <a:buChar char="ü"/>
            </a:pPr>
            <a:r>
              <a:rPr lang="es-ES" dirty="0">
                <a:solidFill>
                  <a:schemeClr val="bg1"/>
                </a:solidFill>
              </a:rPr>
              <a:t> Innovación tecnológica</a:t>
            </a:r>
          </a:p>
          <a:p>
            <a:pPr algn="ctr">
              <a:buClr>
                <a:srgbClr val="00BD80"/>
              </a:buClr>
              <a:buSzPct val="150000"/>
              <a:buFont typeface="Wingdings" panose="05000000000000000000" pitchFamily="2" charset="2"/>
              <a:buChar char="ü"/>
            </a:pPr>
            <a:r>
              <a:rPr lang="es-ES" dirty="0">
                <a:solidFill>
                  <a:schemeClr val="bg1"/>
                </a:solidFill>
              </a:rPr>
              <a:t> Alta demanda</a:t>
            </a:r>
          </a:p>
        </p:txBody>
      </p:sp>
    </p:spTree>
    <p:extLst>
      <p:ext uri="{BB962C8B-B14F-4D97-AF65-F5344CB8AC3E}">
        <p14:creationId xmlns:p14="http://schemas.microsoft.com/office/powerpoint/2010/main" val="1157739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D898A4-3359-49D6-9AB8-31B255977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cap="small" dirty="0"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A371C0-E2FC-4E3C-BC4C-F886AACF2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8115" y="1803103"/>
            <a:ext cx="7375769" cy="4351338"/>
          </a:xfrm>
        </p:spPr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u="sng" dirty="0" err="1"/>
              <a:t>Motivaci</a:t>
            </a:r>
            <a:r>
              <a:rPr lang="es-ES" u="sng" dirty="0" err="1"/>
              <a:t>ones</a:t>
            </a:r>
            <a:r>
              <a:rPr lang="es-ES" u="sng" dirty="0"/>
              <a:t> para el uso del contenedor</a:t>
            </a:r>
          </a:p>
          <a:p>
            <a:pPr algn="ctr">
              <a:buClr>
                <a:srgbClr val="00BD80"/>
              </a:buClr>
              <a:buSzPct val="150000"/>
              <a:buFont typeface="Wingdings" panose="05000000000000000000" pitchFamily="2" charset="2"/>
              <a:buChar char="ü"/>
            </a:pPr>
            <a:r>
              <a:rPr lang="es-ES" dirty="0">
                <a:solidFill>
                  <a:schemeClr val="bg1"/>
                </a:solidFill>
              </a:rPr>
              <a:t>Flexibilidad y portabilidad</a:t>
            </a:r>
          </a:p>
          <a:p>
            <a:pPr algn="ctr">
              <a:buClr>
                <a:srgbClr val="00BD80"/>
              </a:buClr>
              <a:buSzPct val="150000"/>
              <a:buFont typeface="Wingdings" panose="05000000000000000000" pitchFamily="2" charset="2"/>
              <a:buChar char="ü"/>
            </a:pPr>
            <a:r>
              <a:rPr lang="es-ES" dirty="0">
                <a:solidFill>
                  <a:schemeClr val="bg1"/>
                </a:solidFill>
              </a:rPr>
              <a:t>Escalabilidad</a:t>
            </a:r>
          </a:p>
          <a:p>
            <a:pPr algn="ctr">
              <a:buClr>
                <a:srgbClr val="00BD80"/>
              </a:buClr>
              <a:buSzPct val="150000"/>
              <a:buFont typeface="Wingdings" panose="05000000000000000000" pitchFamily="2" charset="2"/>
              <a:buChar char="ü"/>
            </a:pPr>
            <a:r>
              <a:rPr lang="es-ES" dirty="0">
                <a:solidFill>
                  <a:schemeClr val="bg1"/>
                </a:solidFill>
              </a:rPr>
              <a:t>Aislamiento y seguridad</a:t>
            </a:r>
          </a:p>
          <a:p>
            <a:pPr algn="ctr">
              <a:buClr>
                <a:srgbClr val="00BD80"/>
              </a:buClr>
              <a:buSzPct val="150000"/>
              <a:buFont typeface="Wingdings" panose="05000000000000000000" pitchFamily="2" charset="2"/>
              <a:buChar char="ü"/>
            </a:pPr>
            <a:r>
              <a:rPr lang="es-ES" dirty="0">
                <a:solidFill>
                  <a:schemeClr val="bg1"/>
                </a:solidFill>
              </a:rPr>
              <a:t>Integración con arquitecturas de microservicios</a:t>
            </a:r>
          </a:p>
          <a:p>
            <a:pPr algn="ctr">
              <a:buClr>
                <a:srgbClr val="00BD80"/>
              </a:buClr>
              <a:buSzPct val="150000"/>
              <a:buFont typeface="Wingdings" panose="05000000000000000000" pitchFamily="2" charset="2"/>
              <a:buChar char="ü"/>
            </a:pPr>
            <a:r>
              <a:rPr lang="es-ES" dirty="0">
                <a:solidFill>
                  <a:schemeClr val="bg1"/>
                </a:solidFill>
              </a:rPr>
              <a:t>Actualizaciones y mantenimiento simplificados</a:t>
            </a:r>
          </a:p>
        </p:txBody>
      </p:sp>
    </p:spTree>
    <p:extLst>
      <p:ext uri="{BB962C8B-B14F-4D97-AF65-F5344CB8AC3E}">
        <p14:creationId xmlns:p14="http://schemas.microsoft.com/office/powerpoint/2010/main" val="473327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D898A4-3359-49D6-9AB8-31B255977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cap="small" dirty="0"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A371C0-E2FC-4E3C-BC4C-F886AACF2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75769" cy="4351338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s-ES" u="sng" dirty="0"/>
              <a:t>Definición y objetivos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u="sng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0CED7CA0-0513-49EF-AD2F-96974DAFF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5433" y="0"/>
            <a:ext cx="10541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406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D898A4-3359-49D6-9AB8-31B255977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cap="small" dirty="0">
                <a:latin typeface="Arial" panose="020B0604020202020204" pitchFamily="34" charset="0"/>
                <a:cs typeface="Arial" panose="020B0604020202020204" pitchFamily="34" charset="0"/>
              </a:rPr>
              <a:t>Estudio del mercado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A371C0-E2FC-4E3C-BC4C-F886AACF2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u="sng" dirty="0"/>
              <a:t>Conceptos relevantes</a:t>
            </a:r>
          </a:p>
          <a:p>
            <a:pPr marL="0" indent="0">
              <a:buNone/>
            </a:pPr>
            <a:endParaRPr lang="es-ES" u="sng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71D2840-DB39-4019-9A39-58100FA5719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19" y="2428588"/>
            <a:ext cx="5400040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E2B3438-7419-41AB-B0A8-26FED6A263C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051" y="365125"/>
            <a:ext cx="1852295" cy="183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 descr="Deep Learning">
            <a:extLst>
              <a:ext uri="{FF2B5EF4-FFF2-40B4-BE49-F238E27FC236}">
                <a16:creationId xmlns:a16="http://schemas.microsoft.com/office/drawing/2014/main" id="{5B82A52E-894F-40A7-ADDA-92A62063F811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19" y="3961540"/>
            <a:ext cx="5400040" cy="2666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00E318E-5E21-4D30-958B-AA40E8683199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383" y="2428588"/>
            <a:ext cx="5315632" cy="41993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69343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D898A4-3359-49D6-9AB8-31B255977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cap="small" dirty="0">
                <a:latin typeface="Arial" panose="020B0604020202020204" pitchFamily="34" charset="0"/>
                <a:cs typeface="Arial" panose="020B0604020202020204" pitchFamily="34" charset="0"/>
              </a:rPr>
              <a:t>Estudio del mercado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A371C0-E2FC-4E3C-BC4C-F886AACF2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u="sng" dirty="0"/>
              <a:t>Conceptos relevantes</a:t>
            </a:r>
          </a:p>
          <a:p>
            <a:pPr marL="0" indent="0">
              <a:buNone/>
            </a:pPr>
            <a:endParaRPr lang="es-ES" u="sng" dirty="0"/>
          </a:p>
        </p:txBody>
      </p:sp>
      <p:pic>
        <p:nvPicPr>
          <p:cNvPr id="8" name="Imagen 7" descr="Redes neuronales recurrentes | Qué son las RNN">
            <a:extLst>
              <a:ext uri="{FF2B5EF4-FFF2-40B4-BE49-F238E27FC236}">
                <a16:creationId xmlns:a16="http://schemas.microsoft.com/office/drawing/2014/main" id="{FFA73093-B717-4841-9199-A96362BD740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911" y="365125"/>
            <a:ext cx="3545840" cy="2363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Redes Neuronales Recurrentes • Un artículo de La Máquina Oráculo">
            <a:extLst>
              <a:ext uri="{FF2B5EF4-FFF2-40B4-BE49-F238E27FC236}">
                <a16:creationId xmlns:a16="http://schemas.microsoft.com/office/drawing/2014/main" id="{416D0D30-A9CA-4D75-B48C-D63C34A49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74" y="2981667"/>
            <a:ext cx="5700298" cy="340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 descr="Diferencia entre aprendizaje supervisado y no supervisado - 🤖 Aprende IA">
            <a:extLst>
              <a:ext uri="{FF2B5EF4-FFF2-40B4-BE49-F238E27FC236}">
                <a16:creationId xmlns:a16="http://schemas.microsoft.com/office/drawing/2014/main" id="{F83BACA2-EB98-466D-9E05-BCA5379F26C3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646" y="2981667"/>
            <a:ext cx="4920371" cy="34035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856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D898A4-3359-49D6-9AB8-31B255977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cap="small" dirty="0">
                <a:latin typeface="Arial" panose="020B0604020202020204" pitchFamily="34" charset="0"/>
                <a:cs typeface="Arial" panose="020B0604020202020204" pitchFamily="34" charset="0"/>
              </a:rPr>
              <a:t>Estudio del mercado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A371C0-E2FC-4E3C-BC4C-F886AACF2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u="sng" dirty="0"/>
              <a:t>Conceptos relevantes</a:t>
            </a:r>
          </a:p>
          <a:p>
            <a:pPr marL="0" indent="0">
              <a:buNone/>
            </a:pPr>
            <a:endParaRPr lang="es-ES" u="sng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E576CF7-24F4-4297-9768-F1907D390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2389675"/>
            <a:ext cx="11379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82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D898A4-3359-49D6-9AB8-31B255977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cap="small" dirty="0">
                <a:latin typeface="Arial" panose="020B0604020202020204" pitchFamily="34" charset="0"/>
                <a:cs typeface="Arial" panose="020B0604020202020204" pitchFamily="34" charset="0"/>
              </a:rPr>
              <a:t>Estudio del mercado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A371C0-E2FC-4E3C-BC4C-F886AACF2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u="sng" dirty="0"/>
              <a:t>Otros proyectos y servicios con la misma funcionalidad</a:t>
            </a:r>
          </a:p>
          <a:p>
            <a:pPr marL="0" indent="0">
              <a:buNone/>
            </a:pPr>
            <a:endParaRPr lang="es-ES" u="sng" dirty="0"/>
          </a:p>
        </p:txBody>
      </p:sp>
      <p:pic>
        <p:nvPicPr>
          <p:cNvPr id="3074" name="Picture 2" descr="GitHub - mozilla/deepspeech-playbook: A crash course for training speech  recognition models using DeepSpeech.">
            <a:extLst>
              <a:ext uri="{FF2B5EF4-FFF2-40B4-BE49-F238E27FC236}">
                <a16:creationId xmlns:a16="http://schemas.microsoft.com/office/drawing/2014/main" id="{8704719D-74AD-4B42-BE27-67DA43B96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64" y="2611681"/>
            <a:ext cx="3265506" cy="163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easuring and Improving Speech-to-Text Accuracy | Google Cloud Platform |  by Nishit Kamdar | Google Cloud - Community | Medium">
            <a:extLst>
              <a:ext uri="{FF2B5EF4-FFF2-40B4-BE49-F238E27FC236}">
                <a16:creationId xmlns:a16="http://schemas.microsoft.com/office/drawing/2014/main" id="{6DDFABAF-680C-48F6-968B-E28AE61C2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64" y="4681634"/>
            <a:ext cx="3276213" cy="170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BM Watson Speech to Text - DataEthics4All">
            <a:extLst>
              <a:ext uri="{FF2B5EF4-FFF2-40B4-BE49-F238E27FC236}">
                <a16:creationId xmlns:a16="http://schemas.microsoft.com/office/drawing/2014/main" id="{1536EB1F-B578-46A3-875E-F5B567313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832" y="2681286"/>
            <a:ext cx="2857500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Qué es Speech Service? - Azure Cognitive Services | Microsoft Learn">
            <a:extLst>
              <a:ext uri="{FF2B5EF4-FFF2-40B4-BE49-F238E27FC236}">
                <a16:creationId xmlns:a16="http://schemas.microsoft.com/office/drawing/2014/main" id="{E4D0DC96-09B6-472C-ADCE-4C14A50B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833" y="4363595"/>
            <a:ext cx="6848504" cy="233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AB961ED-FCA1-4A72-81D2-B4DB0FF3B7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9995" y="2926826"/>
            <a:ext cx="3712341" cy="91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6357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1714</TotalTime>
  <Words>192</Words>
  <Application>Microsoft Office PowerPoint</Application>
  <PresentationFormat>Panorámica</PresentationFormat>
  <Paragraphs>56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2" baseType="lpstr">
      <vt:lpstr>Arial</vt:lpstr>
      <vt:lpstr>Bookman Old Style</vt:lpstr>
      <vt:lpstr>Calibri</vt:lpstr>
      <vt:lpstr>Calibri Light</vt:lpstr>
      <vt:lpstr>Roboto Slab</vt:lpstr>
      <vt:lpstr>Wingdings</vt:lpstr>
      <vt:lpstr>Tema de Office</vt:lpstr>
      <vt:lpstr>Presentación de PowerPoint</vt:lpstr>
      <vt:lpstr>Índice</vt:lpstr>
      <vt:lpstr>Introducción</vt:lpstr>
      <vt:lpstr>Introducción</vt:lpstr>
      <vt:lpstr>Introducción</vt:lpstr>
      <vt:lpstr>Estudio del mercado</vt:lpstr>
      <vt:lpstr>Estudio del mercado</vt:lpstr>
      <vt:lpstr>Estudio del mercado</vt:lpstr>
      <vt:lpstr>Estudio del mercado</vt:lpstr>
      <vt:lpstr>Metodología usada</vt:lpstr>
      <vt:lpstr>Tecnologías  y herramientas usadas</vt:lpstr>
      <vt:lpstr>Recursos, planificación y desarrollo</vt:lpstr>
      <vt:lpstr>Despliegue y prueba de la solución</vt:lpstr>
      <vt:lpstr>Conclusiones</vt:lpstr>
      <vt:lpstr>Muchas gracias por su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de un motor Speech-to-Text en inglés como contenedor independiente</dc:title>
  <dc:creator>Alberto P N</dc:creator>
  <cp:lastModifiedBy>Juan Alberto Peña Núñez</cp:lastModifiedBy>
  <cp:revision>108</cp:revision>
  <dcterms:created xsi:type="dcterms:W3CDTF">2023-02-13T12:38:12Z</dcterms:created>
  <dcterms:modified xsi:type="dcterms:W3CDTF">2023-07-11T15:52:30Z</dcterms:modified>
</cp:coreProperties>
</file>